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9"/>
  </p:notesMasterIdLst>
  <p:sldIdLst>
    <p:sldId id="256" r:id="rId2"/>
    <p:sldId id="257" r:id="rId3"/>
    <p:sldId id="258" r:id="rId4"/>
    <p:sldId id="259" r:id="rId5"/>
    <p:sldId id="260" r:id="rId6"/>
    <p:sldId id="261" r:id="rId7"/>
    <p:sldId id="262" r:id="rId8"/>
  </p:sldIdLst>
  <p:sldSz cx="7772400" cy="10058400"/>
  <p:notesSz cx="6858000" cy="9144000"/>
  <p:embeddedFontLst>
    <p:embeddedFont>
      <p:font typeface="Calibri" panose="020F0502020204030204" pitchFamily="34" charset="0"/>
      <p:regular r:id="rId10"/>
      <p:bold r:id="rId11"/>
      <p:italic r:id="rId12"/>
      <p:boldItalic r:id="rId13"/>
    </p:embeddedFont>
    <p:embeddedFont>
      <p:font typeface="Roboto" panose="020B0604020202020204" charset="0"/>
      <p:regular r:id="rId14"/>
      <p:bold r:id="rId15"/>
      <p:italic r:id="rId16"/>
      <p:boldItalic r:id="rId17"/>
    </p:embeddedFont>
    <p:embeddedFont>
      <p:font typeface="Google Sans SemiBold" panose="020B0604020202020204" charset="0"/>
      <p:regular r:id="rId18"/>
      <p:bold r:id="rId19"/>
      <p:italic r:id="rId20"/>
      <p:boldItalic r:id="rId21"/>
    </p:embeddedFont>
    <p:embeddedFont>
      <p:font typeface="Lato" panose="020B0604020202020204" charset="0"/>
      <p:regular r:id="rId22"/>
      <p:bold r:id="rId23"/>
      <p:italic r:id="rId24"/>
      <p:boldItalic r:id="rId25"/>
    </p:embeddedFont>
    <p:embeddedFont>
      <p:font typeface="Google Sans" panose="020B0604020202020204" charset="0"/>
      <p:regular r:id="rId26"/>
      <p:bold r:id="rId27"/>
      <p:italic r:id="rId28"/>
      <p:boldItalic r:id="rId29"/>
    </p:embeddedFont>
    <p:embeddedFont>
      <p:font typeface="PT Sans Narrow" panose="020B0604020202020204" charset="0"/>
      <p:regular r:id="rId30"/>
      <p:bold r:id="rId31"/>
    </p:embeddedFont>
    <p:embeddedFont>
      <p:font typeface="Work Sans"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2346" y="-1428"/>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9" Type="http://schemas.openxmlformats.org/officeDocument/2006/relationships/tableStyles" Target="tableStyles.xml"/><Relationship Id="rId21" Type="http://schemas.openxmlformats.org/officeDocument/2006/relationships/font" Target="fonts/font12.fntdata"/><Relationship Id="rId34" Type="http://schemas.openxmlformats.org/officeDocument/2006/relationships/font" Target="fonts/font25.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font" Target="fonts/font24.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font" Target="fonts/font23.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36" Type="http://schemas.openxmlformats.org/officeDocument/2006/relationships/presProps" Target="presProps.xml"/><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0" Type="http://schemas.openxmlformats.org/officeDocument/2006/relationships/font" Target="fonts/font21.fntdata"/><Relationship Id="rId35" Type="http://schemas.openxmlformats.org/officeDocument/2006/relationships/font" Target="fonts/font26.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e3a6309cc6_3_31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e3a6309cc6_3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e3a6309cc6_3_32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e3a6309cc6_3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e3a6309cc6_3_32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e3a6309cc6_3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e3a6309cc6_3_33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e3a6309cc6_3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2" name="Google Shape;262;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3" name="Google Shape;263;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7" name="Google Shape;327;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
  <p:cSld name="CUSTOM_1">
    <p:spTree>
      <p:nvGrpSpPr>
        <p:cNvPr id="1" name="Shape 352"/>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ayout 5">
  <p:cSld name="CUSTOM_2">
    <p:spTree>
      <p:nvGrpSpPr>
        <p:cNvPr id="1"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355" name="Google Shape;355;p14"/>
          <p:cNvCxnSpPr>
            <a:stCxn id="356"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14"/>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14"/>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14"/>
          <p:cNvSpPr txBox="1"/>
          <p:nvPr/>
        </p:nvSpPr>
        <p:spPr>
          <a:xfrm>
            <a:off x="190350" y="11200"/>
            <a:ext cx="72909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spcBef>
                <a:spcPts val="0"/>
              </a:spcBef>
              <a:spcAft>
                <a:spcPts val="0"/>
              </a:spcAft>
              <a:buNone/>
            </a:pP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endParaRPr sz="1200">
              <a:solidFill>
                <a:srgbClr val="000000"/>
              </a:solidFill>
              <a:latin typeface="PT Sans Narrow"/>
              <a:ea typeface="PT Sans Narrow"/>
              <a:cs typeface="PT Sans Narrow"/>
              <a:sym typeface="PT Sans Narrow"/>
            </a:endParaRPr>
          </a:p>
        </p:txBody>
      </p:sp>
      <p:sp>
        <p:nvSpPr>
          <p:cNvPr id="386" name="Google Shape;386;p14"/>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13" name="Google Shape;414;p16"/>
          <p:cNvSpPr txBox="1"/>
          <p:nvPr/>
        </p:nvSpPr>
        <p:spPr>
          <a:xfrm>
            <a:off x="428625" y="200874"/>
            <a:ext cx="7077000" cy="492412"/>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b="1" dirty="0" smtClean="0">
                <a:latin typeface="Google Sans"/>
                <a:ea typeface="Google Sans"/>
                <a:cs typeface="Google Sans"/>
                <a:sym typeface="Google Sans"/>
              </a:rPr>
              <a:t>New York City TLC Project Initial Data Summary</a:t>
            </a:r>
            <a:endParaRPr sz="2000" b="1" dirty="0">
              <a:latin typeface="Google Sans"/>
              <a:ea typeface="Google Sans"/>
              <a:cs typeface="Google Sans"/>
              <a:sym typeface="Google Sans"/>
            </a:endParaRPr>
          </a:p>
        </p:txBody>
      </p:sp>
      <p:sp>
        <p:nvSpPr>
          <p:cNvPr id="14" name="Google Shape;415;p16"/>
          <p:cNvSpPr txBox="1"/>
          <p:nvPr/>
        </p:nvSpPr>
        <p:spPr>
          <a:xfrm>
            <a:off x="428625" y="1897650"/>
            <a:ext cx="7077000" cy="1261854"/>
          </a:xfrm>
          <a:prstGeom prst="rect">
            <a:avLst/>
          </a:prstGeom>
          <a:noFill/>
          <a:ln>
            <a:noFill/>
          </a:ln>
        </p:spPr>
        <p:txBody>
          <a:bodyPr spcFirstLastPara="1" wrap="square" lIns="91425" tIns="91425" rIns="91425" bIns="91425" anchor="t" anchorCtr="0">
            <a:spAutoFit/>
          </a:bodyPr>
          <a:lstStyle/>
          <a:p>
            <a:pPr lvl="0" algn="just"/>
            <a:r>
              <a:rPr lang="en-US" dirty="0">
                <a:latin typeface="Google Sans"/>
                <a:ea typeface="Google Sans"/>
                <a:cs typeface="Google Sans"/>
                <a:sym typeface="Google Sans"/>
              </a:rPr>
              <a:t>The dataset provided by the New York City TLC has been successfully loaded, cleaned, and prepared for analysis. It contains historical records of yellow taxi trips, including details such as pickup and </a:t>
            </a:r>
            <a:r>
              <a:rPr lang="en-US" dirty="0" smtClean="0">
                <a:latin typeface="Google Sans"/>
                <a:ea typeface="Google Sans"/>
                <a:cs typeface="Google Sans"/>
                <a:sym typeface="Google Sans"/>
              </a:rPr>
              <a:t>drop-off </a:t>
            </a:r>
            <a:r>
              <a:rPr lang="en-US" dirty="0">
                <a:latin typeface="Google Sans"/>
                <a:ea typeface="Google Sans"/>
                <a:cs typeface="Google Sans"/>
                <a:sym typeface="Google Sans"/>
              </a:rPr>
              <a:t>times, trip distances, passenger counts, and fare amounts. This data will serve as the foundation for developing a predictive model to estimate taxi fares prior to a ride.</a:t>
            </a:r>
            <a:endParaRPr dirty="0">
              <a:latin typeface="Google Sans"/>
              <a:ea typeface="Google Sans"/>
              <a:cs typeface="Google Sans"/>
              <a:sym typeface="Google Sans"/>
            </a:endParaRPr>
          </a:p>
        </p:txBody>
      </p:sp>
      <p:sp>
        <p:nvSpPr>
          <p:cNvPr id="15" name="Rectangle 14"/>
          <p:cNvSpPr/>
          <p:nvPr/>
        </p:nvSpPr>
        <p:spPr>
          <a:xfrm>
            <a:off x="428625" y="3554512"/>
            <a:ext cx="7045299" cy="738664"/>
          </a:xfrm>
          <a:prstGeom prst="rect">
            <a:avLst/>
          </a:prstGeom>
        </p:spPr>
        <p:txBody>
          <a:bodyPr wrap="square">
            <a:spAutoFit/>
          </a:bodyPr>
          <a:lstStyle/>
          <a:p>
            <a:pPr algn="just"/>
            <a:r>
              <a:rPr lang="en-US" dirty="0">
                <a:latin typeface="Google Sans" panose="020B0604020202020204" charset="0"/>
                <a:ea typeface="Google Sans" panose="020B0604020202020204" charset="0"/>
                <a:cs typeface="Google Sans" panose="020B0604020202020204" charset="0"/>
              </a:rPr>
              <a:t>The objective at this stage was to build a clean and usable dataframe, examine the structure and types of the data, identify any issues, and prepare the dataset for exploratory analysis and future model </a:t>
            </a:r>
            <a:r>
              <a:rPr lang="en-US" dirty="0" smtClean="0">
                <a:latin typeface="Google Sans" panose="020B0604020202020204" charset="0"/>
                <a:ea typeface="Google Sans" panose="020B0604020202020204" charset="0"/>
                <a:cs typeface="Google Sans" panose="020B0604020202020204" charset="0"/>
              </a:rPr>
              <a:t>development</a:t>
            </a:r>
            <a:r>
              <a:rPr lang="en-US" dirty="0">
                <a:latin typeface="Google Sans" panose="020B0604020202020204" charset="0"/>
                <a:ea typeface="Google Sans" panose="020B0604020202020204" charset="0"/>
                <a:cs typeface="Google Sans" panose="020B0604020202020204" charset="0"/>
              </a:rPr>
              <a:t>.</a:t>
            </a:r>
          </a:p>
        </p:txBody>
      </p:sp>
      <p:sp>
        <p:nvSpPr>
          <p:cNvPr id="16" name="Google Shape;414;p16"/>
          <p:cNvSpPr txBox="1"/>
          <p:nvPr/>
        </p:nvSpPr>
        <p:spPr>
          <a:xfrm>
            <a:off x="428625" y="576892"/>
            <a:ext cx="7077000" cy="58474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dirty="0" smtClean="0">
                <a:latin typeface="Google Sans"/>
                <a:ea typeface="Google Sans"/>
                <a:cs typeface="Google Sans"/>
                <a:sym typeface="Google Sans"/>
              </a:rPr>
              <a:t>Executive Summary Report</a:t>
            </a:r>
            <a:endParaRPr lang="en" b="1" dirty="0">
              <a:latin typeface="Google Sans"/>
              <a:ea typeface="Google Sans"/>
              <a:cs typeface="Google Sans"/>
              <a:sym typeface="Google Sans"/>
            </a:endParaRPr>
          </a:p>
          <a:p>
            <a:pPr marL="0" lvl="0" indent="0" algn="ctr" rtl="0">
              <a:spcBef>
                <a:spcPts val="0"/>
              </a:spcBef>
              <a:spcAft>
                <a:spcPts val="0"/>
              </a:spcAft>
              <a:buNone/>
            </a:pPr>
            <a:r>
              <a:rPr lang="en" sz="1200" dirty="0" smtClean="0">
                <a:latin typeface="Google Sans"/>
                <a:ea typeface="Google Sans"/>
                <a:cs typeface="Google Sans"/>
                <a:sym typeface="Google Sans"/>
              </a:rPr>
              <a:t>Prepared by </a:t>
            </a:r>
            <a:r>
              <a:rPr lang="en" sz="1200" b="1" dirty="0" smtClean="0">
                <a:latin typeface="Google Sans"/>
                <a:ea typeface="Google Sans"/>
                <a:cs typeface="Google Sans"/>
                <a:sym typeface="Google Sans"/>
              </a:rPr>
              <a:t>Automatidata</a:t>
            </a:r>
          </a:p>
        </p:txBody>
      </p:sp>
      <p:sp>
        <p:nvSpPr>
          <p:cNvPr id="17" name="Google Shape;415;p16"/>
          <p:cNvSpPr txBox="1"/>
          <p:nvPr/>
        </p:nvSpPr>
        <p:spPr>
          <a:xfrm>
            <a:off x="428625" y="5231373"/>
            <a:ext cx="3914775" cy="2769959"/>
          </a:xfrm>
          <a:prstGeom prst="rect">
            <a:avLst/>
          </a:prstGeom>
          <a:noFill/>
          <a:ln>
            <a:noFill/>
          </a:ln>
        </p:spPr>
        <p:txBody>
          <a:bodyPr spcFirstLastPara="1" wrap="square" lIns="91425" tIns="91425" rIns="91425" bIns="91425" anchor="t" anchorCtr="0">
            <a:spAutoFit/>
          </a:bodyPr>
          <a:lstStyle/>
          <a:p>
            <a:pPr lvl="0" algn="just"/>
            <a:r>
              <a:rPr lang="en-US" dirty="0">
                <a:latin typeface="Google Sans"/>
                <a:ea typeface="Google Sans"/>
                <a:cs typeface="Google Sans"/>
                <a:sym typeface="Google Sans"/>
              </a:rPr>
              <a:t>The dataset is now organized and includes a calculated </a:t>
            </a:r>
            <a:r>
              <a:rPr lang="en-US" dirty="0" smtClean="0">
                <a:latin typeface="Google Sans"/>
                <a:ea typeface="Google Sans"/>
                <a:cs typeface="Google Sans"/>
                <a:sym typeface="Google Sans"/>
              </a:rPr>
              <a:t>trip_duration and speed_mph </a:t>
            </a:r>
            <a:r>
              <a:rPr lang="en-US" dirty="0">
                <a:latin typeface="Google Sans"/>
                <a:ea typeface="Google Sans"/>
                <a:cs typeface="Google Sans"/>
                <a:sym typeface="Google Sans"/>
              </a:rPr>
              <a:t>field based on pickup and </a:t>
            </a:r>
            <a:r>
              <a:rPr lang="en-US" dirty="0" smtClean="0">
                <a:latin typeface="Google Sans"/>
                <a:ea typeface="Google Sans"/>
                <a:cs typeface="Google Sans"/>
                <a:sym typeface="Google Sans"/>
              </a:rPr>
              <a:t>drop-off </a:t>
            </a:r>
            <a:r>
              <a:rPr lang="en-US" dirty="0">
                <a:latin typeface="Google Sans"/>
                <a:ea typeface="Google Sans"/>
                <a:cs typeface="Google Sans"/>
                <a:sym typeface="Google Sans"/>
              </a:rPr>
              <a:t>timestamps. Column names were standardized, and </a:t>
            </a:r>
            <a:r>
              <a:rPr lang="en-US" dirty="0" smtClean="0">
                <a:latin typeface="Google Sans"/>
                <a:ea typeface="Google Sans"/>
                <a:cs typeface="Google Sans"/>
                <a:sym typeface="Google Sans"/>
              </a:rPr>
              <a:t>data types were properly updated. </a:t>
            </a:r>
            <a:r>
              <a:rPr lang="en-US" dirty="0">
                <a:latin typeface="Google Sans"/>
                <a:ea typeface="Google Sans"/>
                <a:cs typeface="Google Sans"/>
                <a:sym typeface="Google Sans"/>
              </a:rPr>
              <a:t>Some data entries contain unusual values such as </a:t>
            </a:r>
            <a:r>
              <a:rPr lang="en-US" dirty="0" smtClean="0">
                <a:latin typeface="Google Sans"/>
                <a:ea typeface="Google Sans"/>
                <a:cs typeface="Google Sans"/>
                <a:sym typeface="Google Sans"/>
              </a:rPr>
              <a:t>zero </a:t>
            </a:r>
            <a:r>
              <a:rPr lang="en-US" dirty="0">
                <a:latin typeface="Google Sans"/>
                <a:ea typeface="Google Sans"/>
                <a:cs typeface="Google Sans"/>
                <a:sym typeface="Google Sans"/>
              </a:rPr>
              <a:t>passengers, extremely short or long trip durations, or </a:t>
            </a:r>
            <a:r>
              <a:rPr lang="en-US" dirty="0" smtClean="0">
                <a:latin typeface="Google Sans"/>
                <a:ea typeface="Google Sans"/>
                <a:cs typeface="Google Sans"/>
                <a:sym typeface="Google Sans"/>
              </a:rPr>
              <a:t>questionable fare </a:t>
            </a:r>
            <a:r>
              <a:rPr lang="en-US" dirty="0">
                <a:latin typeface="Google Sans"/>
                <a:ea typeface="Google Sans"/>
                <a:cs typeface="Google Sans"/>
                <a:sym typeface="Google Sans"/>
              </a:rPr>
              <a:t>amounts. These records have been noted for further cleaning. Key variables for future modeling </a:t>
            </a:r>
            <a:r>
              <a:rPr lang="en-US" dirty="0" smtClean="0">
                <a:latin typeface="Google Sans"/>
                <a:ea typeface="Google Sans"/>
                <a:cs typeface="Google Sans"/>
                <a:sym typeface="Google Sans"/>
              </a:rPr>
              <a:t>include fare_amount, trip_distance, and  trip_duration</a:t>
            </a:r>
            <a:r>
              <a:rPr lang="en-US" dirty="0">
                <a:latin typeface="Google Sans"/>
                <a:ea typeface="Google Sans"/>
                <a:cs typeface="Google Sans"/>
                <a:sym typeface="Google Sans"/>
              </a:rPr>
              <a:t>.</a:t>
            </a:r>
            <a:endParaRPr dirty="0">
              <a:latin typeface="Google Sans"/>
              <a:ea typeface="Google Sans"/>
              <a:cs typeface="Google Sans"/>
              <a:sym typeface="Google Sans"/>
            </a:endParaRPr>
          </a:p>
        </p:txBody>
      </p:sp>
      <p:sp>
        <p:nvSpPr>
          <p:cNvPr id="18" name="Google Shape;415;p16"/>
          <p:cNvSpPr txBox="1"/>
          <p:nvPr/>
        </p:nvSpPr>
        <p:spPr>
          <a:xfrm>
            <a:off x="428625" y="8434579"/>
            <a:ext cx="7045299" cy="830966"/>
          </a:xfrm>
          <a:prstGeom prst="rect">
            <a:avLst/>
          </a:prstGeom>
          <a:noFill/>
          <a:ln>
            <a:noFill/>
          </a:ln>
        </p:spPr>
        <p:txBody>
          <a:bodyPr spcFirstLastPara="1" wrap="square" lIns="91425" tIns="91425" rIns="91425" bIns="91425" anchor="t" anchorCtr="0">
            <a:spAutoFit/>
          </a:bodyPr>
          <a:lstStyle/>
          <a:p>
            <a:pPr lvl="0" algn="just"/>
            <a:r>
              <a:rPr lang="en-US" dirty="0"/>
              <a:t>The next steps involve filtering out invalid records, exploring patterns and relationships between variables, and preparing the data for use in building a regression model to estimate fares.</a:t>
            </a:r>
            <a:endParaRPr dirty="0">
              <a:latin typeface="Google Sans"/>
              <a:ea typeface="Google Sans"/>
              <a:cs typeface="Google Sans"/>
              <a:sym typeface="Google Sans"/>
            </a:endParaRPr>
          </a:p>
        </p:txBody>
      </p:sp>
      <p:pic>
        <p:nvPicPr>
          <p:cNvPr id="19" name="Picture 18"/>
          <p:cNvPicPr>
            <a:picLocks noChangeAspect="1"/>
          </p:cNvPicPr>
          <p:nvPr/>
        </p:nvPicPr>
        <p:blipFill>
          <a:blip r:embed="rId3"/>
          <a:stretch>
            <a:fillRect/>
          </a:stretch>
        </p:blipFill>
        <p:spPr>
          <a:xfrm>
            <a:off x="4343400" y="4614097"/>
            <a:ext cx="3028952" cy="1325661"/>
          </a:xfrm>
          <a:prstGeom prst="rect">
            <a:avLst/>
          </a:prstGeom>
        </p:spPr>
      </p:pic>
      <p:pic>
        <p:nvPicPr>
          <p:cNvPr id="20" name="Picture 19"/>
          <p:cNvPicPr>
            <a:picLocks noChangeAspect="1"/>
          </p:cNvPicPr>
          <p:nvPr/>
        </p:nvPicPr>
        <p:blipFill>
          <a:blip r:embed="rId4"/>
          <a:stretch>
            <a:fillRect/>
          </a:stretch>
        </p:blipFill>
        <p:spPr>
          <a:xfrm>
            <a:off x="4343400" y="5939758"/>
            <a:ext cx="3028952" cy="2007433"/>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87625" y="1859125"/>
            <a:ext cx="73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
        <p:nvSpPr>
          <p:cNvPr id="422" name="Google Shape;422;p17"/>
          <p:cNvSpPr>
            <a:spLocks noGrp="1"/>
          </p:cNvSpPr>
          <p:nvPr>
            <p:ph type="pic" idx="2"/>
          </p:nvPr>
        </p:nvSpPr>
        <p:spPr>
          <a:xfrm>
            <a:off x="4583375" y="3389400"/>
            <a:ext cx="3035400" cy="2495700"/>
          </a:xfrm>
          <a:prstGeom prst="rect">
            <a:avLst/>
          </a:prstGeom>
        </p:spPr>
      </p:sp>
      <p:sp>
        <p:nvSpPr>
          <p:cNvPr id="423" name="Google Shape;423;p17"/>
          <p:cNvSpPr txBox="1"/>
          <p:nvPr/>
        </p:nvSpPr>
        <p:spPr>
          <a:xfrm>
            <a:off x="4583375" y="5956025"/>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grpSp>
        <p:nvGrpSpPr>
          <p:cNvPr id="424" name="Google Shape;424;p17"/>
          <p:cNvGrpSpPr/>
          <p:nvPr/>
        </p:nvGrpSpPr>
        <p:grpSpPr>
          <a:xfrm>
            <a:off x="188700" y="665125"/>
            <a:ext cx="5190000" cy="771300"/>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430"/>
        <p:cNvGrpSpPr/>
        <p:nvPr/>
      </p:nvGrpSpPr>
      <p:grpSpPr>
        <a:xfrm>
          <a:off x="0" y="0"/>
          <a:ext cx="0" cy="0"/>
          <a:chOff x="0" y="0"/>
          <a:chExt cx="0" cy="0"/>
        </a:xfrm>
      </p:grpSpPr>
      <p:sp>
        <p:nvSpPr>
          <p:cNvPr id="431" name="Google Shape;431;p18"/>
          <p:cNvSpPr>
            <a:spLocks noGrp="1"/>
          </p:cNvSpPr>
          <p:nvPr>
            <p:ph type="pic" idx="2"/>
          </p:nvPr>
        </p:nvSpPr>
        <p:spPr>
          <a:xfrm>
            <a:off x="3552088" y="1473363"/>
            <a:ext cx="3035400" cy="2495700"/>
          </a:xfrm>
          <a:prstGeom prst="rect">
            <a:avLst/>
          </a:prstGeom>
        </p:spPr>
      </p:sp>
      <p:sp>
        <p:nvSpPr>
          <p:cNvPr id="432" name="Google Shape;432;p18"/>
          <p:cNvSpPr>
            <a:spLocks noGrp="1"/>
          </p:cNvSpPr>
          <p:nvPr>
            <p:ph type="pic" idx="3"/>
          </p:nvPr>
        </p:nvSpPr>
        <p:spPr>
          <a:xfrm>
            <a:off x="4054775" y="4659950"/>
            <a:ext cx="3035400" cy="2495700"/>
          </a:xfrm>
          <a:prstGeom prst="rect">
            <a:avLst/>
          </a:prstGeom>
        </p:spPr>
      </p:sp>
      <p:sp>
        <p:nvSpPr>
          <p:cNvPr id="433" name="Google Shape;433;p18"/>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434" name="Google Shape;434;p18"/>
          <p:cNvSpPr txBox="1"/>
          <p:nvPr/>
        </p:nvSpPr>
        <p:spPr>
          <a:xfrm>
            <a:off x="3552100" y="4052775"/>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grpSp>
        <p:nvGrpSpPr>
          <p:cNvPr id="435" name="Google Shape;435;p18"/>
          <p:cNvGrpSpPr/>
          <p:nvPr/>
        </p:nvGrpSpPr>
        <p:grpSpPr>
          <a:xfrm>
            <a:off x="176650" y="131675"/>
            <a:ext cx="5190000" cy="771300"/>
            <a:chOff x="188700" y="665125"/>
            <a:chExt cx="5190000" cy="771300"/>
          </a:xfrm>
        </p:grpSpPr>
        <p:sp>
          <p:nvSpPr>
            <p:cNvPr id="436" name="Google Shape;436;p18"/>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37" name="Google Shape;437;p18"/>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441"/>
        <p:cNvGrpSpPr/>
        <p:nvPr/>
      </p:nvGrpSpPr>
      <p:grpSpPr>
        <a:xfrm>
          <a:off x="0" y="0"/>
          <a:ext cx="0" cy="0"/>
          <a:chOff x="0" y="0"/>
          <a:chExt cx="0" cy="0"/>
        </a:xfrm>
      </p:grpSpPr>
      <p:sp>
        <p:nvSpPr>
          <p:cNvPr id="442" name="Google Shape;442;p19"/>
          <p:cNvSpPr>
            <a:spLocks noGrp="1"/>
          </p:cNvSpPr>
          <p:nvPr>
            <p:ph type="pic" idx="2"/>
          </p:nvPr>
        </p:nvSpPr>
        <p:spPr>
          <a:xfrm>
            <a:off x="4467025" y="5862300"/>
            <a:ext cx="3006900" cy="2044800"/>
          </a:xfrm>
          <a:prstGeom prst="rect">
            <a:avLst/>
          </a:prstGeom>
        </p:spPr>
      </p:sp>
      <p:sp>
        <p:nvSpPr>
          <p:cNvPr id="443" name="Google Shape;443;p19"/>
          <p:cNvSpPr txBox="1"/>
          <p:nvPr/>
        </p:nvSpPr>
        <p:spPr>
          <a:xfrm>
            <a:off x="4467025" y="80247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grpSp>
        <p:nvGrpSpPr>
          <p:cNvPr id="444" name="Google Shape;444;p19"/>
          <p:cNvGrpSpPr/>
          <p:nvPr/>
        </p:nvGrpSpPr>
        <p:grpSpPr>
          <a:xfrm>
            <a:off x="188700" y="665125"/>
            <a:ext cx="5190000" cy="771300"/>
            <a:chOff x="188700" y="665125"/>
            <a:chExt cx="5190000" cy="771300"/>
          </a:xfrm>
        </p:grpSpPr>
        <p:sp>
          <p:nvSpPr>
            <p:cNvPr id="445" name="Google Shape;445;p19"/>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46" name="Google Shape;446;p19"/>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450"/>
        <p:cNvGrpSpPr/>
        <p:nvPr/>
      </p:nvGrpSpPr>
      <p:grpSpPr>
        <a:xfrm>
          <a:off x="0" y="0"/>
          <a:ext cx="0" cy="0"/>
          <a:chOff x="0" y="0"/>
          <a:chExt cx="0" cy="0"/>
        </a:xfrm>
      </p:grpSpPr>
      <p:sp>
        <p:nvSpPr>
          <p:cNvPr id="451" name="Google Shape;451;p20"/>
          <p:cNvSpPr>
            <a:spLocks noGrp="1"/>
          </p:cNvSpPr>
          <p:nvPr>
            <p:ph type="pic" idx="2"/>
          </p:nvPr>
        </p:nvSpPr>
        <p:spPr>
          <a:xfrm>
            <a:off x="4076163" y="6199700"/>
            <a:ext cx="3035400" cy="2495700"/>
          </a:xfrm>
          <a:prstGeom prst="rect">
            <a:avLst/>
          </a:prstGeom>
        </p:spPr>
      </p:sp>
      <p:grpSp>
        <p:nvGrpSpPr>
          <p:cNvPr id="452" name="Google Shape;452;p20"/>
          <p:cNvGrpSpPr/>
          <p:nvPr/>
        </p:nvGrpSpPr>
        <p:grpSpPr>
          <a:xfrm>
            <a:off x="404725" y="508525"/>
            <a:ext cx="5190000" cy="771300"/>
            <a:chOff x="188700" y="665125"/>
            <a:chExt cx="5190000" cy="771300"/>
          </a:xfrm>
        </p:grpSpPr>
        <p:sp>
          <p:nvSpPr>
            <p:cNvPr id="453" name="Google Shape;453;p20"/>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54" name="Google Shape;454;p20"/>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Shape 458"/>
        <p:cNvGrpSpPr/>
        <p:nvPr/>
      </p:nvGrpSpPr>
      <p:grpSpPr>
        <a:xfrm>
          <a:off x="0" y="0"/>
          <a:ext cx="0" cy="0"/>
          <a:chOff x="0" y="0"/>
          <a:chExt cx="0" cy="0"/>
        </a:xfrm>
      </p:grpSpPr>
      <p:sp>
        <p:nvSpPr>
          <p:cNvPr id="459" name="Google Shape;459;p21"/>
          <p:cNvSpPr txBox="1"/>
          <p:nvPr/>
        </p:nvSpPr>
        <p:spPr>
          <a:xfrm>
            <a:off x="4467025" y="6764100"/>
            <a:ext cx="30069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460" name="Google Shape;460;p21"/>
          <p:cNvSpPr>
            <a:spLocks noGrp="1"/>
          </p:cNvSpPr>
          <p:nvPr>
            <p:ph type="pic" idx="2"/>
          </p:nvPr>
        </p:nvSpPr>
        <p:spPr>
          <a:xfrm>
            <a:off x="4394725" y="4961200"/>
            <a:ext cx="3035400" cy="2495700"/>
          </a:xfrm>
          <a:prstGeom prst="rect">
            <a:avLst/>
          </a:prstGeom>
        </p:spPr>
      </p:sp>
      <p:grpSp>
        <p:nvGrpSpPr>
          <p:cNvPr id="461" name="Google Shape;461;p21"/>
          <p:cNvGrpSpPr/>
          <p:nvPr/>
        </p:nvGrpSpPr>
        <p:grpSpPr>
          <a:xfrm>
            <a:off x="188700" y="665125"/>
            <a:ext cx="5190000" cy="771300"/>
            <a:chOff x="188700" y="665125"/>
            <a:chExt cx="5190000" cy="771300"/>
          </a:xfrm>
        </p:grpSpPr>
        <p:sp>
          <p:nvSpPr>
            <p:cNvPr id="462" name="Google Shape;462;p21"/>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63" name="Google Shape;463;p21"/>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467"/>
        <p:cNvGrpSpPr/>
        <p:nvPr/>
      </p:nvGrpSpPr>
      <p:grpSpPr>
        <a:xfrm>
          <a:off x="0" y="0"/>
          <a:ext cx="0" cy="0"/>
          <a:chOff x="0" y="0"/>
          <a:chExt cx="0" cy="0"/>
        </a:xfrm>
      </p:grpSpPr>
      <p:grpSp>
        <p:nvGrpSpPr>
          <p:cNvPr id="468" name="Google Shape;468;p22"/>
          <p:cNvGrpSpPr/>
          <p:nvPr/>
        </p:nvGrpSpPr>
        <p:grpSpPr>
          <a:xfrm>
            <a:off x="188700" y="665125"/>
            <a:ext cx="5190000" cy="771300"/>
            <a:chOff x="188700" y="665125"/>
            <a:chExt cx="5190000" cy="77130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70" name="Google Shape;470;p22"/>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260</Words>
  <Application>Microsoft Office PowerPoint</Application>
  <PresentationFormat>Custom</PresentationFormat>
  <Paragraphs>25</Paragraphs>
  <Slides>7</Slides>
  <Notes>7</Notes>
  <HiddenSlides>6</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Arial</vt:lpstr>
      <vt:lpstr>Calibri</vt:lpstr>
      <vt:lpstr>Roboto</vt:lpstr>
      <vt:lpstr>Google Sans SemiBold</vt:lpstr>
      <vt:lpstr>Lato</vt:lpstr>
      <vt:lpstr>Google Sans</vt:lpstr>
      <vt:lpstr>PT Sans Narrow</vt:lpstr>
      <vt:lpstr>Work Sans</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Roy Dale Caliwag</cp:lastModifiedBy>
  <cp:revision>3</cp:revision>
  <dcterms:modified xsi:type="dcterms:W3CDTF">2025-07-20T16:12:38Z</dcterms:modified>
</cp:coreProperties>
</file>